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57" r:id="rId3"/>
    <p:sldId id="265" r:id="rId4"/>
    <p:sldId id="266" r:id="rId5"/>
    <p:sldId id="267" r:id="rId6"/>
    <p:sldId id="269" r:id="rId7"/>
    <p:sldId id="268" r:id="rId8"/>
    <p:sldId id="262" r:id="rId9"/>
    <p:sldId id="261" r:id="rId1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27">
          <p15:clr>
            <a:srgbClr val="A4A3A4"/>
          </p15:clr>
        </p15:guide>
        <p15:guide id="2" pos="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2" autoAdjust="0"/>
    <p:restoredTop sz="94695"/>
  </p:normalViewPr>
  <p:slideViewPr>
    <p:cSldViewPr snapToGrid="0" snapToObjects="1">
      <p:cViewPr varScale="1">
        <p:scale>
          <a:sx n="120" d="100"/>
          <a:sy n="120" d="100"/>
        </p:scale>
        <p:origin x="1432" y="176"/>
      </p:cViewPr>
      <p:guideLst>
        <p:guide orient="horz" pos="3627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E9FC5A-0746-47C6-8C65-2539C4358F44}" type="datetimeFigureOut">
              <a:rPr lang="en-US"/>
              <a:pPr>
                <a:defRPr/>
              </a:pPr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294B74-AA6C-4461-8936-5EBA20365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42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7E4F15-A485-4EC3-A386-8513F02D0C37}" type="datetimeFigureOut">
              <a:rPr lang="en-US"/>
              <a:pPr>
                <a:defRPr/>
              </a:pPr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9D0533-85FE-4295-B056-A766E1E6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D0533-85FE-4295-B056-A766E1E690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5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9462" y="1675182"/>
            <a:ext cx="4854684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724" y="1675182"/>
            <a:ext cx="2512593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292DB85-BD78-4C49-85CB-2AF19122BE30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C481155-0EBE-4C22-8A13-56C368A95E9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DD9DF4-C91B-49BD-91A2-D078624EBDC4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62F654A-CA97-4069-8AF3-172B61E50275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Teppo Tutkija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913" y="1906588"/>
            <a:ext cx="3265487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548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noProof="0" dirty="0"/>
              <a:t>Thank you!</a:t>
            </a:r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946650"/>
            <a:ext cx="19161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8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89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5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7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7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4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E948F04-9F99-4818-A695-679B8EF17C98}" type="datetime1">
              <a:rPr lang="fi-FI"/>
              <a:pPr>
                <a:defRPr/>
              </a:pPr>
              <a:t>4.4.2018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689811"/>
            <a:ext cx="37758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9811"/>
            <a:ext cx="3615946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7265C59-F197-43D7-B116-186ED066248B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0725" y="1704975"/>
            <a:ext cx="75438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noProof="0" dirty="0" err="1"/>
              <a:t>Muokkaa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tekstin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perustyylejä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napsauttamalla</a:t>
            </a:r>
            <a:endParaRPr lang="en-US" altLang="fi-FI" noProof="0" dirty="0"/>
          </a:p>
          <a:p>
            <a:pPr lvl="1"/>
            <a:r>
              <a:rPr lang="en-US" altLang="fi-FI" noProof="0" dirty="0" err="1"/>
              <a:t>toinen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taso</a:t>
            </a:r>
            <a:endParaRPr lang="en-US" altLang="fi-FI" noProof="0" dirty="0"/>
          </a:p>
          <a:p>
            <a:pPr lvl="2"/>
            <a:r>
              <a:rPr lang="en-US" altLang="fi-FI" noProof="0" dirty="0" err="1"/>
              <a:t>kolmas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taso</a:t>
            </a:r>
            <a:endParaRPr lang="en-US" altLang="fi-FI" noProof="0" dirty="0"/>
          </a:p>
          <a:p>
            <a:pPr lvl="3"/>
            <a:r>
              <a:rPr lang="en-US" altLang="fi-FI" noProof="0" dirty="0" err="1"/>
              <a:t>neljäs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taso</a:t>
            </a:r>
            <a:endParaRPr lang="en-US" altLang="fi-FI" noProof="0" dirty="0"/>
          </a:p>
          <a:p>
            <a:pPr lvl="4"/>
            <a:r>
              <a:rPr lang="en-US" altLang="fi-FI" noProof="0" dirty="0" err="1"/>
              <a:t>viides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taso</a:t>
            </a:r>
            <a:endParaRPr lang="en-US" altLang="fi-FI" noProof="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noProof="0" dirty="0" err="1"/>
              <a:t>Muokkaa</a:t>
            </a:r>
            <a:r>
              <a:rPr lang="en-US" altLang="fi-FI" noProof="0" dirty="0"/>
              <a:t> </a:t>
            </a:r>
            <a:r>
              <a:rPr lang="en-US" altLang="fi-FI" noProof="0" dirty="0" err="1"/>
              <a:t>perustyyl</a:t>
            </a:r>
            <a:r>
              <a:rPr lang="en-US" altLang="fi-FI" noProof="0" dirty="0"/>
              <a:t>. </a:t>
            </a:r>
            <a:r>
              <a:rPr lang="en-US" altLang="fi-FI" noProof="0" dirty="0" err="1"/>
              <a:t>napsautt</a:t>
            </a:r>
            <a:r>
              <a:rPr lang="en-US" altLang="fi-FI" noProof="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6419850"/>
            <a:ext cx="869950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C2AAED01-D84A-4DED-9C75-BDB283C7AE3B}" type="datetime1">
              <a:rPr lang="fi-FI"/>
              <a:pPr>
                <a:defRPr/>
              </a:pPr>
              <a:t>4.4.2018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3025" y="6419850"/>
            <a:ext cx="3119438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5441950" y="6423025"/>
            <a:ext cx="23653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725" y="5843588"/>
            <a:ext cx="1081088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4" r:id="rId3"/>
    <p:sldLayoutId id="2147483842" r:id="rId4"/>
    <p:sldLayoutId id="2147483841" r:id="rId5"/>
    <p:sldLayoutId id="2147483865" r:id="rId6"/>
    <p:sldLayoutId id="2147483861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(null)"/><Relationship Id="rId2" Type="http://schemas.openxmlformats.org/officeDocument/2006/relationships/image" Target="../media/image14.(null)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2">
            <a:extLst>
              <a:ext uri="{FF2B5EF4-FFF2-40B4-BE49-F238E27FC236}">
                <a16:creationId xmlns:a16="http://schemas.microsoft.com/office/drawing/2014/main" id="{5A55DA8C-E255-E246-A3E8-FCE48D54FB77}"/>
              </a:ext>
            </a:extLst>
          </p:cNvPr>
          <p:cNvSpPr/>
          <p:nvPr/>
        </p:nvSpPr>
        <p:spPr>
          <a:xfrm flipH="1">
            <a:off x="-2123035" y="-252413"/>
            <a:ext cx="7659687" cy="7110413"/>
          </a:xfrm>
          <a:custGeom>
            <a:avLst/>
            <a:gdLst>
              <a:gd name="connsiteX0" fmla="*/ 1988798 w 5472000"/>
              <a:gd name="connsiteY0" fmla="*/ 4962121 h 4140000"/>
              <a:gd name="connsiteX1" fmla="*/ 1708419 w 5472000"/>
              <a:gd name="connsiteY1" fmla="*/ 3988457 h 4140000"/>
              <a:gd name="connsiteX2" fmla="*/ 300024 w 5472000"/>
              <a:gd name="connsiteY2" fmla="*/ 1127546 h 4140000"/>
              <a:gd name="connsiteX3" fmla="*/ 3247793 w 5472000"/>
              <a:gd name="connsiteY3" fmla="*/ 36539 h 4140000"/>
              <a:gd name="connsiteX4" fmla="*/ 5435627 w 5472000"/>
              <a:gd name="connsiteY4" fmla="*/ 2406412 h 4140000"/>
              <a:gd name="connsiteX5" fmla="*/ 2733132 w 5472000"/>
              <a:gd name="connsiteY5" fmla="*/ 4140000 h 4140000"/>
              <a:gd name="connsiteX6" fmla="*/ 1988798 w 5472000"/>
              <a:gd name="connsiteY6" fmla="*/ 4962121 h 4140000"/>
              <a:gd name="connsiteX0" fmla="*/ 1989675 w 5473267"/>
              <a:gd name="connsiteY0" fmla="*/ 4962260 h 4962260"/>
              <a:gd name="connsiteX1" fmla="*/ 1925212 w 5473267"/>
              <a:gd name="connsiteY1" fmla="*/ 4729091 h 4962260"/>
              <a:gd name="connsiteX2" fmla="*/ 1709296 w 5473267"/>
              <a:gd name="connsiteY2" fmla="*/ 3988596 h 4962260"/>
              <a:gd name="connsiteX3" fmla="*/ 300901 w 5473267"/>
              <a:gd name="connsiteY3" fmla="*/ 1127685 h 4962260"/>
              <a:gd name="connsiteX4" fmla="*/ 3248670 w 5473267"/>
              <a:gd name="connsiteY4" fmla="*/ 36678 h 4962260"/>
              <a:gd name="connsiteX5" fmla="*/ 5436504 w 5473267"/>
              <a:gd name="connsiteY5" fmla="*/ 2406551 h 4962260"/>
              <a:gd name="connsiteX6" fmla="*/ 2734009 w 5473267"/>
              <a:gd name="connsiteY6" fmla="*/ 4140139 h 4962260"/>
              <a:gd name="connsiteX7" fmla="*/ 1989675 w 5473267"/>
              <a:gd name="connsiteY7" fmla="*/ 4962260 h 4962260"/>
              <a:gd name="connsiteX0" fmla="*/ 1989675 w 5473267"/>
              <a:gd name="connsiteY0" fmla="*/ 4962260 h 4962260"/>
              <a:gd name="connsiteX1" fmla="*/ 1925212 w 5473267"/>
              <a:gd name="connsiteY1" fmla="*/ 4729091 h 4962260"/>
              <a:gd name="connsiteX2" fmla="*/ 1709296 w 5473267"/>
              <a:gd name="connsiteY2" fmla="*/ 3988596 h 4962260"/>
              <a:gd name="connsiteX3" fmla="*/ 300901 w 5473267"/>
              <a:gd name="connsiteY3" fmla="*/ 1127685 h 4962260"/>
              <a:gd name="connsiteX4" fmla="*/ 3248670 w 5473267"/>
              <a:gd name="connsiteY4" fmla="*/ 36678 h 4962260"/>
              <a:gd name="connsiteX5" fmla="*/ 5436504 w 5473267"/>
              <a:gd name="connsiteY5" fmla="*/ 2406551 h 4962260"/>
              <a:gd name="connsiteX6" fmla="*/ 2734009 w 5473267"/>
              <a:gd name="connsiteY6" fmla="*/ 4140139 h 4962260"/>
              <a:gd name="connsiteX7" fmla="*/ 1989675 w 5473267"/>
              <a:gd name="connsiteY7" fmla="*/ 4962260 h 4962260"/>
              <a:gd name="connsiteX0" fmla="*/ 1989675 w 5473267"/>
              <a:gd name="connsiteY0" fmla="*/ 4962260 h 5042989"/>
              <a:gd name="connsiteX1" fmla="*/ 901630 w 5473267"/>
              <a:gd name="connsiteY1" fmla="*/ 5042989 h 5042989"/>
              <a:gd name="connsiteX2" fmla="*/ 1709296 w 5473267"/>
              <a:gd name="connsiteY2" fmla="*/ 3988596 h 5042989"/>
              <a:gd name="connsiteX3" fmla="*/ 300901 w 5473267"/>
              <a:gd name="connsiteY3" fmla="*/ 1127685 h 5042989"/>
              <a:gd name="connsiteX4" fmla="*/ 3248670 w 5473267"/>
              <a:gd name="connsiteY4" fmla="*/ 36678 h 5042989"/>
              <a:gd name="connsiteX5" fmla="*/ 5436504 w 5473267"/>
              <a:gd name="connsiteY5" fmla="*/ 2406551 h 5042989"/>
              <a:gd name="connsiteX6" fmla="*/ 2734009 w 5473267"/>
              <a:gd name="connsiteY6" fmla="*/ 4140139 h 5042989"/>
              <a:gd name="connsiteX7" fmla="*/ 1989675 w 5473267"/>
              <a:gd name="connsiteY7" fmla="*/ 4962260 h 5042989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2734009 w 5473267"/>
              <a:gd name="connsiteY6" fmla="*/ 4140139 h 5050971"/>
              <a:gd name="connsiteX7" fmla="*/ 1327758 w 5473267"/>
              <a:gd name="connsiteY7" fmla="*/ 5050971 h 5050971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2734009 w 5473267"/>
              <a:gd name="connsiteY6" fmla="*/ 4140139 h 5050971"/>
              <a:gd name="connsiteX7" fmla="*/ 1327758 w 5473267"/>
              <a:gd name="connsiteY7" fmla="*/ 5050971 h 5050971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2734009 w 5473267"/>
              <a:gd name="connsiteY6" fmla="*/ 4140139 h 5050971"/>
              <a:gd name="connsiteX7" fmla="*/ 1327758 w 5473267"/>
              <a:gd name="connsiteY7" fmla="*/ 5050971 h 5050971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3655796 w 5473267"/>
              <a:gd name="connsiteY6" fmla="*/ 4017395 h 5050971"/>
              <a:gd name="connsiteX7" fmla="*/ 2734009 w 5473267"/>
              <a:gd name="connsiteY7" fmla="*/ 4140139 h 5050971"/>
              <a:gd name="connsiteX8" fmla="*/ 1327758 w 5473267"/>
              <a:gd name="connsiteY8" fmla="*/ 5050971 h 5050971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3655796 w 5473267"/>
              <a:gd name="connsiteY6" fmla="*/ 4017395 h 5050971"/>
              <a:gd name="connsiteX7" fmla="*/ 2734009 w 5473267"/>
              <a:gd name="connsiteY7" fmla="*/ 4140139 h 5050971"/>
              <a:gd name="connsiteX8" fmla="*/ 1327758 w 5473267"/>
              <a:gd name="connsiteY8" fmla="*/ 5050971 h 5050971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3655796 w 5473267"/>
              <a:gd name="connsiteY6" fmla="*/ 4017395 h 5050971"/>
              <a:gd name="connsiteX7" fmla="*/ 2734009 w 5473267"/>
              <a:gd name="connsiteY7" fmla="*/ 4140139 h 5050971"/>
              <a:gd name="connsiteX8" fmla="*/ 1327758 w 5473267"/>
              <a:gd name="connsiteY8" fmla="*/ 5050971 h 5050971"/>
              <a:gd name="connsiteX0" fmla="*/ 1327758 w 5473267"/>
              <a:gd name="connsiteY0" fmla="*/ 5050971 h 5050971"/>
              <a:gd name="connsiteX1" fmla="*/ 901630 w 5473267"/>
              <a:gd name="connsiteY1" fmla="*/ 5042989 h 5050971"/>
              <a:gd name="connsiteX2" fmla="*/ 1709296 w 5473267"/>
              <a:gd name="connsiteY2" fmla="*/ 3988596 h 5050971"/>
              <a:gd name="connsiteX3" fmla="*/ 300901 w 5473267"/>
              <a:gd name="connsiteY3" fmla="*/ 1127685 h 5050971"/>
              <a:gd name="connsiteX4" fmla="*/ 3248670 w 5473267"/>
              <a:gd name="connsiteY4" fmla="*/ 36678 h 5050971"/>
              <a:gd name="connsiteX5" fmla="*/ 5436504 w 5473267"/>
              <a:gd name="connsiteY5" fmla="*/ 2406551 h 5050971"/>
              <a:gd name="connsiteX6" fmla="*/ 3655796 w 5473267"/>
              <a:gd name="connsiteY6" fmla="*/ 4017395 h 5050971"/>
              <a:gd name="connsiteX7" fmla="*/ 2734009 w 5473267"/>
              <a:gd name="connsiteY7" fmla="*/ 4140139 h 5050971"/>
              <a:gd name="connsiteX8" fmla="*/ 1327758 w 5473267"/>
              <a:gd name="connsiteY8" fmla="*/ 5050971 h 5050971"/>
              <a:gd name="connsiteX0" fmla="*/ 1327758 w 5439118"/>
              <a:gd name="connsiteY0" fmla="*/ 5050971 h 5050971"/>
              <a:gd name="connsiteX1" fmla="*/ 901630 w 5439118"/>
              <a:gd name="connsiteY1" fmla="*/ 5042989 h 5050971"/>
              <a:gd name="connsiteX2" fmla="*/ 1709296 w 5439118"/>
              <a:gd name="connsiteY2" fmla="*/ 3988596 h 5050971"/>
              <a:gd name="connsiteX3" fmla="*/ 300901 w 5439118"/>
              <a:gd name="connsiteY3" fmla="*/ 1127685 h 5050971"/>
              <a:gd name="connsiteX4" fmla="*/ 3248670 w 5439118"/>
              <a:gd name="connsiteY4" fmla="*/ 36678 h 5050971"/>
              <a:gd name="connsiteX5" fmla="*/ 5436504 w 5439118"/>
              <a:gd name="connsiteY5" fmla="*/ 2406551 h 5050971"/>
              <a:gd name="connsiteX6" fmla="*/ 3655796 w 5439118"/>
              <a:gd name="connsiteY6" fmla="*/ 4017395 h 5050971"/>
              <a:gd name="connsiteX7" fmla="*/ 2734009 w 5439118"/>
              <a:gd name="connsiteY7" fmla="*/ 4140139 h 5050971"/>
              <a:gd name="connsiteX8" fmla="*/ 1327758 w 5439118"/>
              <a:gd name="connsiteY8" fmla="*/ 5050971 h 5050971"/>
              <a:gd name="connsiteX0" fmla="*/ 1327758 w 5462437"/>
              <a:gd name="connsiteY0" fmla="*/ 5050971 h 5050971"/>
              <a:gd name="connsiteX1" fmla="*/ 901630 w 5462437"/>
              <a:gd name="connsiteY1" fmla="*/ 5042989 h 5050971"/>
              <a:gd name="connsiteX2" fmla="*/ 1709296 w 5462437"/>
              <a:gd name="connsiteY2" fmla="*/ 3988596 h 5050971"/>
              <a:gd name="connsiteX3" fmla="*/ 300901 w 5462437"/>
              <a:gd name="connsiteY3" fmla="*/ 1127685 h 5050971"/>
              <a:gd name="connsiteX4" fmla="*/ 3248670 w 5462437"/>
              <a:gd name="connsiteY4" fmla="*/ 36678 h 5050971"/>
              <a:gd name="connsiteX5" fmla="*/ 5436504 w 5462437"/>
              <a:gd name="connsiteY5" fmla="*/ 2406551 h 5050971"/>
              <a:gd name="connsiteX6" fmla="*/ 3655796 w 5462437"/>
              <a:gd name="connsiteY6" fmla="*/ 4017395 h 5050971"/>
              <a:gd name="connsiteX7" fmla="*/ 2734009 w 5462437"/>
              <a:gd name="connsiteY7" fmla="*/ 4140139 h 5050971"/>
              <a:gd name="connsiteX8" fmla="*/ 1327758 w 5462437"/>
              <a:gd name="connsiteY8" fmla="*/ 5050971 h 5050971"/>
              <a:gd name="connsiteX0" fmla="*/ 1327758 w 5475856"/>
              <a:gd name="connsiteY0" fmla="*/ 5050971 h 5050971"/>
              <a:gd name="connsiteX1" fmla="*/ 901630 w 5475856"/>
              <a:gd name="connsiteY1" fmla="*/ 5042989 h 5050971"/>
              <a:gd name="connsiteX2" fmla="*/ 1709296 w 5475856"/>
              <a:gd name="connsiteY2" fmla="*/ 3988596 h 5050971"/>
              <a:gd name="connsiteX3" fmla="*/ 300901 w 5475856"/>
              <a:gd name="connsiteY3" fmla="*/ 1127685 h 5050971"/>
              <a:gd name="connsiteX4" fmla="*/ 3248670 w 5475856"/>
              <a:gd name="connsiteY4" fmla="*/ 36678 h 5050971"/>
              <a:gd name="connsiteX5" fmla="*/ 5436504 w 5475856"/>
              <a:gd name="connsiteY5" fmla="*/ 2406551 h 5050971"/>
              <a:gd name="connsiteX6" fmla="*/ 3655796 w 5475856"/>
              <a:gd name="connsiteY6" fmla="*/ 4017395 h 5050971"/>
              <a:gd name="connsiteX7" fmla="*/ 2734009 w 5475856"/>
              <a:gd name="connsiteY7" fmla="*/ 4140139 h 5050971"/>
              <a:gd name="connsiteX8" fmla="*/ 1327758 w 5475856"/>
              <a:gd name="connsiteY8" fmla="*/ 5050971 h 5050971"/>
              <a:gd name="connsiteX0" fmla="*/ 1327758 w 5437169"/>
              <a:gd name="connsiteY0" fmla="*/ 5065037 h 5065037"/>
              <a:gd name="connsiteX1" fmla="*/ 901630 w 5437169"/>
              <a:gd name="connsiteY1" fmla="*/ 5057055 h 5065037"/>
              <a:gd name="connsiteX2" fmla="*/ 1709296 w 5437169"/>
              <a:gd name="connsiteY2" fmla="*/ 4002662 h 5065037"/>
              <a:gd name="connsiteX3" fmla="*/ 300901 w 5437169"/>
              <a:gd name="connsiteY3" fmla="*/ 1141751 h 5065037"/>
              <a:gd name="connsiteX4" fmla="*/ 3248670 w 5437169"/>
              <a:gd name="connsiteY4" fmla="*/ 50744 h 5065037"/>
              <a:gd name="connsiteX5" fmla="*/ 5410076 w 5437169"/>
              <a:gd name="connsiteY5" fmla="*/ 2431189 h 5065037"/>
              <a:gd name="connsiteX6" fmla="*/ 3655796 w 5437169"/>
              <a:gd name="connsiteY6" fmla="*/ 4031461 h 5065037"/>
              <a:gd name="connsiteX7" fmla="*/ 2734009 w 5437169"/>
              <a:gd name="connsiteY7" fmla="*/ 4154205 h 5065037"/>
              <a:gd name="connsiteX8" fmla="*/ 1327758 w 5437169"/>
              <a:gd name="connsiteY8" fmla="*/ 5065037 h 5065037"/>
              <a:gd name="connsiteX0" fmla="*/ 1327758 w 5438131"/>
              <a:gd name="connsiteY0" fmla="*/ 5065037 h 5065037"/>
              <a:gd name="connsiteX1" fmla="*/ 901630 w 5438131"/>
              <a:gd name="connsiteY1" fmla="*/ 5057055 h 5065037"/>
              <a:gd name="connsiteX2" fmla="*/ 1709296 w 5438131"/>
              <a:gd name="connsiteY2" fmla="*/ 4002662 h 5065037"/>
              <a:gd name="connsiteX3" fmla="*/ 300901 w 5438131"/>
              <a:gd name="connsiteY3" fmla="*/ 1141751 h 5065037"/>
              <a:gd name="connsiteX4" fmla="*/ 3248670 w 5438131"/>
              <a:gd name="connsiteY4" fmla="*/ 50744 h 5065037"/>
              <a:gd name="connsiteX5" fmla="*/ 5410076 w 5438131"/>
              <a:gd name="connsiteY5" fmla="*/ 2431189 h 5065037"/>
              <a:gd name="connsiteX6" fmla="*/ 3655796 w 5438131"/>
              <a:gd name="connsiteY6" fmla="*/ 4031461 h 5065037"/>
              <a:gd name="connsiteX7" fmla="*/ 2734009 w 5438131"/>
              <a:gd name="connsiteY7" fmla="*/ 4154205 h 5065037"/>
              <a:gd name="connsiteX8" fmla="*/ 1327758 w 5438131"/>
              <a:gd name="connsiteY8" fmla="*/ 5065037 h 5065037"/>
              <a:gd name="connsiteX0" fmla="*/ 1327758 w 5438131"/>
              <a:gd name="connsiteY0" fmla="*/ 5065037 h 5065037"/>
              <a:gd name="connsiteX1" fmla="*/ 901630 w 5438131"/>
              <a:gd name="connsiteY1" fmla="*/ 5057055 h 5065037"/>
              <a:gd name="connsiteX2" fmla="*/ 1709296 w 5438131"/>
              <a:gd name="connsiteY2" fmla="*/ 4002662 h 5065037"/>
              <a:gd name="connsiteX3" fmla="*/ 300901 w 5438131"/>
              <a:gd name="connsiteY3" fmla="*/ 1141751 h 5065037"/>
              <a:gd name="connsiteX4" fmla="*/ 3248670 w 5438131"/>
              <a:gd name="connsiteY4" fmla="*/ 50744 h 5065037"/>
              <a:gd name="connsiteX5" fmla="*/ 5410076 w 5438131"/>
              <a:gd name="connsiteY5" fmla="*/ 2431189 h 5065037"/>
              <a:gd name="connsiteX6" fmla="*/ 3655796 w 5438131"/>
              <a:gd name="connsiteY6" fmla="*/ 4031461 h 5065037"/>
              <a:gd name="connsiteX7" fmla="*/ 2734009 w 5438131"/>
              <a:gd name="connsiteY7" fmla="*/ 4154205 h 5065037"/>
              <a:gd name="connsiteX8" fmla="*/ 1327758 w 5438131"/>
              <a:gd name="connsiteY8" fmla="*/ 5065037 h 5065037"/>
              <a:gd name="connsiteX0" fmla="*/ 1327758 w 5440293"/>
              <a:gd name="connsiteY0" fmla="*/ 5065037 h 5065037"/>
              <a:gd name="connsiteX1" fmla="*/ 901630 w 5440293"/>
              <a:gd name="connsiteY1" fmla="*/ 5057055 h 5065037"/>
              <a:gd name="connsiteX2" fmla="*/ 1709296 w 5440293"/>
              <a:gd name="connsiteY2" fmla="*/ 4002662 h 5065037"/>
              <a:gd name="connsiteX3" fmla="*/ 300901 w 5440293"/>
              <a:gd name="connsiteY3" fmla="*/ 1141751 h 5065037"/>
              <a:gd name="connsiteX4" fmla="*/ 3248670 w 5440293"/>
              <a:gd name="connsiteY4" fmla="*/ 50744 h 5065037"/>
              <a:gd name="connsiteX5" fmla="*/ 5410076 w 5440293"/>
              <a:gd name="connsiteY5" fmla="*/ 2431189 h 5065037"/>
              <a:gd name="connsiteX6" fmla="*/ 3655796 w 5440293"/>
              <a:gd name="connsiteY6" fmla="*/ 4031461 h 5065037"/>
              <a:gd name="connsiteX7" fmla="*/ 2734009 w 5440293"/>
              <a:gd name="connsiteY7" fmla="*/ 4154205 h 5065037"/>
              <a:gd name="connsiteX8" fmla="*/ 1327758 w 5440293"/>
              <a:gd name="connsiteY8" fmla="*/ 5065037 h 5065037"/>
              <a:gd name="connsiteX0" fmla="*/ 1327758 w 5440293"/>
              <a:gd name="connsiteY0" fmla="*/ 5065037 h 5065037"/>
              <a:gd name="connsiteX1" fmla="*/ 901630 w 5440293"/>
              <a:gd name="connsiteY1" fmla="*/ 5057055 h 5065037"/>
              <a:gd name="connsiteX2" fmla="*/ 1709296 w 5440293"/>
              <a:gd name="connsiteY2" fmla="*/ 4002662 h 5065037"/>
              <a:gd name="connsiteX3" fmla="*/ 300901 w 5440293"/>
              <a:gd name="connsiteY3" fmla="*/ 1141751 h 5065037"/>
              <a:gd name="connsiteX4" fmla="*/ 3248670 w 5440293"/>
              <a:gd name="connsiteY4" fmla="*/ 50744 h 5065037"/>
              <a:gd name="connsiteX5" fmla="*/ 5410076 w 5440293"/>
              <a:gd name="connsiteY5" fmla="*/ 2431189 h 5065037"/>
              <a:gd name="connsiteX6" fmla="*/ 3655796 w 5440293"/>
              <a:gd name="connsiteY6" fmla="*/ 4031461 h 5065037"/>
              <a:gd name="connsiteX7" fmla="*/ 2734009 w 5440293"/>
              <a:gd name="connsiteY7" fmla="*/ 4154205 h 5065037"/>
              <a:gd name="connsiteX8" fmla="*/ 1327758 w 5440293"/>
              <a:gd name="connsiteY8" fmla="*/ 5065037 h 5065037"/>
              <a:gd name="connsiteX0" fmla="*/ 1327758 w 5455809"/>
              <a:gd name="connsiteY0" fmla="*/ 5047416 h 5047416"/>
              <a:gd name="connsiteX1" fmla="*/ 901630 w 5455809"/>
              <a:gd name="connsiteY1" fmla="*/ 5039434 h 5047416"/>
              <a:gd name="connsiteX2" fmla="*/ 1709296 w 5455809"/>
              <a:gd name="connsiteY2" fmla="*/ 3985041 h 5047416"/>
              <a:gd name="connsiteX3" fmla="*/ 300901 w 5455809"/>
              <a:gd name="connsiteY3" fmla="*/ 1124130 h 5047416"/>
              <a:gd name="connsiteX4" fmla="*/ 3248670 w 5455809"/>
              <a:gd name="connsiteY4" fmla="*/ 33123 h 5047416"/>
              <a:gd name="connsiteX5" fmla="*/ 5410076 w 5455809"/>
              <a:gd name="connsiteY5" fmla="*/ 2413568 h 5047416"/>
              <a:gd name="connsiteX6" fmla="*/ 3655796 w 5455809"/>
              <a:gd name="connsiteY6" fmla="*/ 4013840 h 5047416"/>
              <a:gd name="connsiteX7" fmla="*/ 2734009 w 5455809"/>
              <a:gd name="connsiteY7" fmla="*/ 4136584 h 5047416"/>
              <a:gd name="connsiteX8" fmla="*/ 1327758 w 5455809"/>
              <a:gd name="connsiteY8" fmla="*/ 5047416 h 5047416"/>
              <a:gd name="connsiteX0" fmla="*/ 1344903 w 5457496"/>
              <a:gd name="connsiteY0" fmla="*/ 5071293 h 5071293"/>
              <a:gd name="connsiteX1" fmla="*/ 918775 w 5457496"/>
              <a:gd name="connsiteY1" fmla="*/ 5063311 h 5071293"/>
              <a:gd name="connsiteX2" fmla="*/ 1726441 w 5457496"/>
              <a:gd name="connsiteY2" fmla="*/ 4008918 h 5071293"/>
              <a:gd name="connsiteX3" fmla="*/ 296904 w 5457496"/>
              <a:gd name="connsiteY3" fmla="*/ 1100437 h 5071293"/>
              <a:gd name="connsiteX4" fmla="*/ 3265815 w 5457496"/>
              <a:gd name="connsiteY4" fmla="*/ 57000 h 5071293"/>
              <a:gd name="connsiteX5" fmla="*/ 5427221 w 5457496"/>
              <a:gd name="connsiteY5" fmla="*/ 2437445 h 5071293"/>
              <a:gd name="connsiteX6" fmla="*/ 3672941 w 5457496"/>
              <a:gd name="connsiteY6" fmla="*/ 4037717 h 5071293"/>
              <a:gd name="connsiteX7" fmla="*/ 2751154 w 5457496"/>
              <a:gd name="connsiteY7" fmla="*/ 4160461 h 5071293"/>
              <a:gd name="connsiteX8" fmla="*/ 1344903 w 5457496"/>
              <a:gd name="connsiteY8" fmla="*/ 5071293 h 5071293"/>
              <a:gd name="connsiteX0" fmla="*/ 1369010 w 5481603"/>
              <a:gd name="connsiteY0" fmla="*/ 5073309 h 5073309"/>
              <a:gd name="connsiteX1" fmla="*/ 942882 w 5481603"/>
              <a:gd name="connsiteY1" fmla="*/ 5065327 h 5073309"/>
              <a:gd name="connsiteX2" fmla="*/ 1750548 w 5481603"/>
              <a:gd name="connsiteY2" fmla="*/ 4010934 h 5073309"/>
              <a:gd name="connsiteX3" fmla="*/ 321011 w 5481603"/>
              <a:gd name="connsiteY3" fmla="*/ 1102453 h 5073309"/>
              <a:gd name="connsiteX4" fmla="*/ 3289922 w 5481603"/>
              <a:gd name="connsiteY4" fmla="*/ 59016 h 5073309"/>
              <a:gd name="connsiteX5" fmla="*/ 5451328 w 5481603"/>
              <a:gd name="connsiteY5" fmla="*/ 2439461 h 5073309"/>
              <a:gd name="connsiteX6" fmla="*/ 3697048 w 5481603"/>
              <a:gd name="connsiteY6" fmla="*/ 4039733 h 5073309"/>
              <a:gd name="connsiteX7" fmla="*/ 2775261 w 5481603"/>
              <a:gd name="connsiteY7" fmla="*/ 4162477 h 5073309"/>
              <a:gd name="connsiteX8" fmla="*/ 1369010 w 5481603"/>
              <a:gd name="connsiteY8" fmla="*/ 5073309 h 5073309"/>
              <a:gd name="connsiteX0" fmla="*/ 1338874 w 5451467"/>
              <a:gd name="connsiteY0" fmla="*/ 5077703 h 5077703"/>
              <a:gd name="connsiteX1" fmla="*/ 912746 w 5451467"/>
              <a:gd name="connsiteY1" fmla="*/ 5069721 h 5077703"/>
              <a:gd name="connsiteX2" fmla="*/ 1720412 w 5451467"/>
              <a:gd name="connsiteY2" fmla="*/ 4015328 h 5077703"/>
              <a:gd name="connsiteX3" fmla="*/ 290875 w 5451467"/>
              <a:gd name="connsiteY3" fmla="*/ 1106847 h 5077703"/>
              <a:gd name="connsiteX4" fmla="*/ 3259786 w 5451467"/>
              <a:gd name="connsiteY4" fmla="*/ 63410 h 5077703"/>
              <a:gd name="connsiteX5" fmla="*/ 5421192 w 5451467"/>
              <a:gd name="connsiteY5" fmla="*/ 2443855 h 5077703"/>
              <a:gd name="connsiteX6" fmla="*/ 3666912 w 5451467"/>
              <a:gd name="connsiteY6" fmla="*/ 4044127 h 5077703"/>
              <a:gd name="connsiteX7" fmla="*/ 2745125 w 5451467"/>
              <a:gd name="connsiteY7" fmla="*/ 4166871 h 5077703"/>
              <a:gd name="connsiteX8" fmla="*/ 1338874 w 5451467"/>
              <a:gd name="connsiteY8" fmla="*/ 5077703 h 5077703"/>
              <a:gd name="connsiteX0" fmla="*/ 1338874 w 5466496"/>
              <a:gd name="connsiteY0" fmla="*/ 5055398 h 5055398"/>
              <a:gd name="connsiteX1" fmla="*/ 912746 w 5466496"/>
              <a:gd name="connsiteY1" fmla="*/ 5047416 h 5055398"/>
              <a:gd name="connsiteX2" fmla="*/ 1720412 w 5466496"/>
              <a:gd name="connsiteY2" fmla="*/ 3993023 h 5055398"/>
              <a:gd name="connsiteX3" fmla="*/ 290875 w 5466496"/>
              <a:gd name="connsiteY3" fmla="*/ 1084542 h 5055398"/>
              <a:gd name="connsiteX4" fmla="*/ 3259786 w 5466496"/>
              <a:gd name="connsiteY4" fmla="*/ 41105 h 5055398"/>
              <a:gd name="connsiteX5" fmla="*/ 5421192 w 5466496"/>
              <a:gd name="connsiteY5" fmla="*/ 2421550 h 5055398"/>
              <a:gd name="connsiteX6" fmla="*/ 3666912 w 5466496"/>
              <a:gd name="connsiteY6" fmla="*/ 4021822 h 5055398"/>
              <a:gd name="connsiteX7" fmla="*/ 2745125 w 5466496"/>
              <a:gd name="connsiteY7" fmla="*/ 4144566 h 5055398"/>
              <a:gd name="connsiteX8" fmla="*/ 1338874 w 5466496"/>
              <a:gd name="connsiteY8" fmla="*/ 5055398 h 5055398"/>
              <a:gd name="connsiteX0" fmla="*/ 1142730 w 5227489"/>
              <a:gd name="connsiteY0" fmla="*/ 5042855 h 5042855"/>
              <a:gd name="connsiteX1" fmla="*/ 716602 w 5227489"/>
              <a:gd name="connsiteY1" fmla="*/ 5034873 h 5042855"/>
              <a:gd name="connsiteX2" fmla="*/ 1524268 w 5227489"/>
              <a:gd name="connsiteY2" fmla="*/ 3980480 h 5042855"/>
              <a:gd name="connsiteX3" fmla="*/ 94731 w 5227489"/>
              <a:gd name="connsiteY3" fmla="*/ 1071999 h 5042855"/>
              <a:gd name="connsiteX4" fmla="*/ 3063642 w 5227489"/>
              <a:gd name="connsiteY4" fmla="*/ 28562 h 5042855"/>
              <a:gd name="connsiteX5" fmla="*/ 5225048 w 5227489"/>
              <a:gd name="connsiteY5" fmla="*/ 2409007 h 5042855"/>
              <a:gd name="connsiteX6" fmla="*/ 3470768 w 5227489"/>
              <a:gd name="connsiteY6" fmla="*/ 4009279 h 5042855"/>
              <a:gd name="connsiteX7" fmla="*/ 2548981 w 5227489"/>
              <a:gd name="connsiteY7" fmla="*/ 4132023 h 5042855"/>
              <a:gd name="connsiteX8" fmla="*/ 1142730 w 5227489"/>
              <a:gd name="connsiteY8" fmla="*/ 5042855 h 5042855"/>
              <a:gd name="connsiteX0" fmla="*/ 1142730 w 5271048"/>
              <a:gd name="connsiteY0" fmla="*/ 5042855 h 5042855"/>
              <a:gd name="connsiteX1" fmla="*/ 716602 w 5271048"/>
              <a:gd name="connsiteY1" fmla="*/ 5034873 h 5042855"/>
              <a:gd name="connsiteX2" fmla="*/ 1524268 w 5271048"/>
              <a:gd name="connsiteY2" fmla="*/ 3980480 h 5042855"/>
              <a:gd name="connsiteX3" fmla="*/ 94731 w 5271048"/>
              <a:gd name="connsiteY3" fmla="*/ 1071999 h 5042855"/>
              <a:gd name="connsiteX4" fmla="*/ 3063642 w 5271048"/>
              <a:gd name="connsiteY4" fmla="*/ 28562 h 5042855"/>
              <a:gd name="connsiteX5" fmla="*/ 5225048 w 5271048"/>
              <a:gd name="connsiteY5" fmla="*/ 2409007 h 5042855"/>
              <a:gd name="connsiteX6" fmla="*/ 3470768 w 5271048"/>
              <a:gd name="connsiteY6" fmla="*/ 4009279 h 5042855"/>
              <a:gd name="connsiteX7" fmla="*/ 2548981 w 5271048"/>
              <a:gd name="connsiteY7" fmla="*/ 4132023 h 5042855"/>
              <a:gd name="connsiteX8" fmla="*/ 1142730 w 5271048"/>
              <a:gd name="connsiteY8" fmla="*/ 5042855 h 5042855"/>
              <a:gd name="connsiteX0" fmla="*/ 1142730 w 5266152"/>
              <a:gd name="connsiteY0" fmla="*/ 5042855 h 5042855"/>
              <a:gd name="connsiteX1" fmla="*/ 716602 w 5266152"/>
              <a:gd name="connsiteY1" fmla="*/ 5034873 h 5042855"/>
              <a:gd name="connsiteX2" fmla="*/ 1524268 w 5266152"/>
              <a:gd name="connsiteY2" fmla="*/ 3980480 h 5042855"/>
              <a:gd name="connsiteX3" fmla="*/ 94731 w 5266152"/>
              <a:gd name="connsiteY3" fmla="*/ 1071999 h 5042855"/>
              <a:gd name="connsiteX4" fmla="*/ 3063642 w 5266152"/>
              <a:gd name="connsiteY4" fmla="*/ 28562 h 5042855"/>
              <a:gd name="connsiteX5" fmla="*/ 5225048 w 5266152"/>
              <a:gd name="connsiteY5" fmla="*/ 2409007 h 5042855"/>
              <a:gd name="connsiteX6" fmla="*/ 3470768 w 5266152"/>
              <a:gd name="connsiteY6" fmla="*/ 4009279 h 5042855"/>
              <a:gd name="connsiteX7" fmla="*/ 2548981 w 5266152"/>
              <a:gd name="connsiteY7" fmla="*/ 4132023 h 5042855"/>
              <a:gd name="connsiteX8" fmla="*/ 1142730 w 5266152"/>
              <a:gd name="connsiteY8" fmla="*/ 5042855 h 5042855"/>
              <a:gd name="connsiteX0" fmla="*/ 1203190 w 5326612"/>
              <a:gd name="connsiteY0" fmla="*/ 5059752 h 5059752"/>
              <a:gd name="connsiteX1" fmla="*/ 777062 w 5326612"/>
              <a:gd name="connsiteY1" fmla="*/ 5051770 h 5059752"/>
              <a:gd name="connsiteX2" fmla="*/ 1584728 w 5326612"/>
              <a:gd name="connsiteY2" fmla="*/ 3997377 h 5059752"/>
              <a:gd name="connsiteX3" fmla="*/ 155191 w 5326612"/>
              <a:gd name="connsiteY3" fmla="*/ 1088896 h 5059752"/>
              <a:gd name="connsiteX4" fmla="*/ 3124102 w 5326612"/>
              <a:gd name="connsiteY4" fmla="*/ 45459 h 5059752"/>
              <a:gd name="connsiteX5" fmla="*/ 5285508 w 5326612"/>
              <a:gd name="connsiteY5" fmla="*/ 2425904 h 5059752"/>
              <a:gd name="connsiteX6" fmla="*/ 3531228 w 5326612"/>
              <a:gd name="connsiteY6" fmla="*/ 4026176 h 5059752"/>
              <a:gd name="connsiteX7" fmla="*/ 2609441 w 5326612"/>
              <a:gd name="connsiteY7" fmla="*/ 4148920 h 5059752"/>
              <a:gd name="connsiteX8" fmla="*/ 1203190 w 5326612"/>
              <a:gd name="connsiteY8" fmla="*/ 5059752 h 5059752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31922 w 5449093"/>
              <a:gd name="connsiteY7" fmla="*/ 4151658 h 5062490"/>
              <a:gd name="connsiteX8" fmla="*/ 1325671 w 5449093"/>
              <a:gd name="connsiteY8" fmla="*/ 5062490 h 5062490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31922 w 5449093"/>
              <a:gd name="connsiteY7" fmla="*/ 4151658 h 5062490"/>
              <a:gd name="connsiteX8" fmla="*/ 1325671 w 5449093"/>
              <a:gd name="connsiteY8" fmla="*/ 5062490 h 5062490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31922 w 5449093"/>
              <a:gd name="connsiteY7" fmla="*/ 4151658 h 5062490"/>
              <a:gd name="connsiteX8" fmla="*/ 1325671 w 5449093"/>
              <a:gd name="connsiteY8" fmla="*/ 5062490 h 5062490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63635 w 5449093"/>
              <a:gd name="connsiteY7" fmla="*/ 4151658 h 5062490"/>
              <a:gd name="connsiteX8" fmla="*/ 1325671 w 5449093"/>
              <a:gd name="connsiteY8" fmla="*/ 5062490 h 5062490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63635 w 5449093"/>
              <a:gd name="connsiteY7" fmla="*/ 4151658 h 5062490"/>
              <a:gd name="connsiteX8" fmla="*/ 1325671 w 5449093"/>
              <a:gd name="connsiteY8" fmla="*/ 5062490 h 5062490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63635 w 5449093"/>
              <a:gd name="connsiteY7" fmla="*/ 4151658 h 5062490"/>
              <a:gd name="connsiteX8" fmla="*/ 1325671 w 5449093"/>
              <a:gd name="connsiteY8" fmla="*/ 5062490 h 5062490"/>
              <a:gd name="connsiteX0" fmla="*/ 1325671 w 5449093"/>
              <a:gd name="connsiteY0" fmla="*/ 5062490 h 5062490"/>
              <a:gd name="connsiteX1" fmla="*/ 899543 w 5449093"/>
              <a:gd name="connsiteY1" fmla="*/ 5054508 h 5062490"/>
              <a:gd name="connsiteX2" fmla="*/ 1707209 w 5449093"/>
              <a:gd name="connsiteY2" fmla="*/ 4000115 h 5062490"/>
              <a:gd name="connsiteX3" fmla="*/ 277672 w 5449093"/>
              <a:gd name="connsiteY3" fmla="*/ 1091634 h 5062490"/>
              <a:gd name="connsiteX4" fmla="*/ 3246583 w 5449093"/>
              <a:gd name="connsiteY4" fmla="*/ 48197 h 5062490"/>
              <a:gd name="connsiteX5" fmla="*/ 5407989 w 5449093"/>
              <a:gd name="connsiteY5" fmla="*/ 2428642 h 5062490"/>
              <a:gd name="connsiteX6" fmla="*/ 3653709 w 5449093"/>
              <a:gd name="connsiteY6" fmla="*/ 4028914 h 5062490"/>
              <a:gd name="connsiteX7" fmla="*/ 2763635 w 5449093"/>
              <a:gd name="connsiteY7" fmla="*/ 4151658 h 5062490"/>
              <a:gd name="connsiteX8" fmla="*/ 1325671 w 5449093"/>
              <a:gd name="connsiteY8" fmla="*/ 5062490 h 506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9093" h="5062490">
                <a:moveTo>
                  <a:pt x="1325671" y="5062490"/>
                </a:moveTo>
                <a:lnTo>
                  <a:pt x="899543" y="5054508"/>
                </a:lnTo>
                <a:lnTo>
                  <a:pt x="1707209" y="4000115"/>
                </a:lnTo>
                <a:cubicBezTo>
                  <a:pt x="219146" y="3543874"/>
                  <a:pt x="-409009" y="2202115"/>
                  <a:pt x="277672" y="1091634"/>
                </a:cubicBezTo>
                <a:cubicBezTo>
                  <a:pt x="887541" y="105371"/>
                  <a:pt x="2377834" y="-113191"/>
                  <a:pt x="3246583" y="48197"/>
                </a:cubicBezTo>
                <a:cubicBezTo>
                  <a:pt x="4730617" y="323887"/>
                  <a:pt x="5659967" y="1285268"/>
                  <a:pt x="5407989" y="2428642"/>
                </a:cubicBezTo>
                <a:cubicBezTo>
                  <a:pt x="5179955" y="3463368"/>
                  <a:pt x="4126916" y="3916275"/>
                  <a:pt x="3653709" y="4028914"/>
                </a:cubicBezTo>
                <a:cubicBezTo>
                  <a:pt x="3126522" y="4154402"/>
                  <a:pt x="2839794" y="4127391"/>
                  <a:pt x="2763635" y="4151658"/>
                </a:cubicBezTo>
                <a:cubicBezTo>
                  <a:pt x="2168032" y="4444697"/>
                  <a:pt x="1826134" y="4637311"/>
                  <a:pt x="1325671" y="5062490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374" tIns="46187" rIns="92374" bIns="46187" anchor="ctr"/>
          <a:lstStyle/>
          <a:p>
            <a:pPr algn="ctr" defTabSz="2107210">
              <a:defRPr/>
            </a:pP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982" y="2724936"/>
            <a:ext cx="6015892" cy="849703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Antti-</a:t>
            </a:r>
            <a:r>
              <a:rPr lang="en-US" dirty="0" err="1">
                <a:solidFill>
                  <a:schemeClr val="tx1"/>
                </a:solidFill>
              </a:rPr>
              <a:t>Jussi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Kieloaho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 err="1">
                <a:solidFill>
                  <a:schemeClr val="tx1"/>
                </a:solidFill>
              </a:rPr>
              <a:t>Samuli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Launiainen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defRPr/>
            </a:pPr>
            <a:r>
              <a:rPr lang="en-US" dirty="0"/>
              <a:t>Climate impacts of bryophytes: from functional traits to global models</a:t>
            </a:r>
          </a:p>
        </p:txBody>
      </p:sp>
    </p:spTree>
    <p:extLst>
      <p:ext uri="{BB962C8B-B14F-4D97-AF65-F5344CB8AC3E}">
        <p14:creationId xmlns:p14="http://schemas.microsoft.com/office/powerpoint/2010/main" val="29638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Climate</a:t>
            </a:r>
            <a:r>
              <a:rPr lang="fi-FI" dirty="0"/>
              <a:t> </a:t>
            </a:r>
            <a:r>
              <a:rPr lang="fi-FI" dirty="0" err="1"/>
              <a:t>impacts</a:t>
            </a:r>
            <a:r>
              <a:rPr lang="fi-FI" dirty="0"/>
              <a:t> of </a:t>
            </a:r>
            <a:r>
              <a:rPr lang="fi-FI" dirty="0" err="1"/>
              <a:t>bryophytes</a:t>
            </a:r>
            <a:r>
              <a:rPr lang="fi-FI" dirty="0"/>
              <a:t>: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functional</a:t>
            </a:r>
            <a:r>
              <a:rPr lang="fi-FI" dirty="0"/>
              <a:t> </a:t>
            </a:r>
            <a:r>
              <a:rPr lang="fi-FI" dirty="0" err="1"/>
              <a:t>traits</a:t>
            </a:r>
            <a:r>
              <a:rPr lang="fi-FI" dirty="0"/>
              <a:t> to </a:t>
            </a:r>
            <a:r>
              <a:rPr lang="fi-FI" dirty="0" err="1"/>
              <a:t>global</a:t>
            </a:r>
            <a:r>
              <a:rPr lang="fi-FI" dirty="0"/>
              <a:t> </a:t>
            </a:r>
            <a:r>
              <a:rPr lang="fi-FI" dirty="0" err="1"/>
              <a:t>models</a:t>
            </a:r>
            <a:endParaRPr lang="en-US" altLang="fi-FI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1507" name="Content Placeholder 9"/>
          <p:cNvSpPr>
            <a:spLocks noGrp="1"/>
          </p:cNvSpPr>
          <p:nvPr>
            <p:ph idx="1"/>
          </p:nvPr>
        </p:nvSpPr>
        <p:spPr>
          <a:xfrm>
            <a:off x="4572001" y="1704975"/>
            <a:ext cx="3692524" cy="4418013"/>
          </a:xfrm>
        </p:spPr>
        <p:txBody>
          <a:bodyPr/>
          <a:lstStyle/>
          <a:p>
            <a:r>
              <a:rPr lang="fi-FI" sz="1600" dirty="0" err="1"/>
              <a:t>Pinpoint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most</a:t>
            </a:r>
            <a:r>
              <a:rPr lang="fi-FI" sz="1600" dirty="0"/>
              <a:t> </a:t>
            </a:r>
            <a:r>
              <a:rPr lang="fi-FI" sz="1600" dirty="0" err="1"/>
              <a:t>important</a:t>
            </a:r>
            <a:r>
              <a:rPr lang="fi-FI" sz="1600" dirty="0"/>
              <a:t> </a:t>
            </a:r>
            <a:r>
              <a:rPr lang="fi-FI" sz="1600" dirty="0" err="1"/>
              <a:t>functional</a:t>
            </a:r>
            <a:r>
              <a:rPr lang="fi-FI" sz="1600" dirty="0"/>
              <a:t> </a:t>
            </a:r>
            <a:r>
              <a:rPr lang="fi-FI" sz="1600" dirty="0" err="1"/>
              <a:t>traits</a:t>
            </a:r>
            <a:r>
              <a:rPr lang="fi-FI" sz="1600" dirty="0"/>
              <a:t> of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bryophyte</a:t>
            </a:r>
            <a:r>
              <a:rPr lang="fi-FI" sz="1600" dirty="0"/>
              <a:t> </a:t>
            </a:r>
            <a:r>
              <a:rPr lang="fi-FI" sz="1600" dirty="0" err="1"/>
              <a:t>layer</a:t>
            </a:r>
            <a:endParaRPr lang="fi-FI" sz="1600" dirty="0"/>
          </a:p>
          <a:p>
            <a:pPr lvl="1"/>
            <a:r>
              <a:rPr lang="fi-FI" sz="1400" dirty="0" err="1"/>
              <a:t>Hydrological</a:t>
            </a:r>
            <a:r>
              <a:rPr lang="fi-FI" sz="1400" dirty="0"/>
              <a:t> </a:t>
            </a:r>
            <a:r>
              <a:rPr lang="fi-FI" sz="1400" dirty="0" err="1"/>
              <a:t>properties</a:t>
            </a:r>
            <a:endParaRPr lang="fi-FI" sz="1400" dirty="0"/>
          </a:p>
          <a:p>
            <a:pPr lvl="1"/>
            <a:r>
              <a:rPr lang="fi-FI" sz="1400" dirty="0"/>
              <a:t>Optical and </a:t>
            </a:r>
            <a:r>
              <a:rPr lang="fi-FI" sz="1400" dirty="0" err="1"/>
              <a:t>thermal</a:t>
            </a:r>
            <a:r>
              <a:rPr lang="fi-FI" sz="1400" dirty="0"/>
              <a:t> </a:t>
            </a:r>
            <a:r>
              <a:rPr lang="fi-FI" sz="1400" dirty="0" err="1"/>
              <a:t>properties</a:t>
            </a:r>
            <a:endParaRPr lang="fi-FI" sz="1400" dirty="0"/>
          </a:p>
          <a:p>
            <a:pPr lvl="1"/>
            <a:r>
              <a:rPr lang="fi-FI" sz="1400" dirty="0" err="1"/>
              <a:t>Carbon</a:t>
            </a:r>
            <a:r>
              <a:rPr lang="fi-FI" sz="1400" dirty="0"/>
              <a:t> </a:t>
            </a:r>
            <a:r>
              <a:rPr lang="fi-FI" sz="1400" dirty="0" err="1"/>
              <a:t>usage</a:t>
            </a:r>
            <a:endParaRPr lang="fi-FI" sz="1400" dirty="0"/>
          </a:p>
          <a:p>
            <a:endParaRPr lang="fi-FI" sz="1600" dirty="0"/>
          </a:p>
          <a:p>
            <a:r>
              <a:rPr lang="fi-FI" sz="1600" dirty="0" err="1"/>
              <a:t>Start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APES + </a:t>
            </a:r>
            <a:r>
              <a:rPr lang="fi-FI" sz="1600" dirty="0" err="1"/>
              <a:t>develop</a:t>
            </a:r>
            <a:r>
              <a:rPr lang="fi-FI" sz="1600" dirty="0"/>
              <a:t> </a:t>
            </a:r>
            <a:r>
              <a:rPr lang="fi-FI" sz="1600" dirty="0" err="1"/>
              <a:t>description</a:t>
            </a:r>
            <a:r>
              <a:rPr lang="fi-FI" sz="1600" dirty="0"/>
              <a:t> </a:t>
            </a:r>
            <a:r>
              <a:rPr lang="fi-FI" sz="1600" dirty="0" err="1"/>
              <a:t>further</a:t>
            </a:r>
            <a:r>
              <a:rPr lang="fi-FI" sz="1600" dirty="0"/>
              <a:t> </a:t>
            </a:r>
            <a:r>
              <a:rPr lang="fi-FI" sz="1600" dirty="0" err="1"/>
              <a:t>bryophyte</a:t>
            </a:r>
            <a:r>
              <a:rPr lang="fi-FI" sz="1600" dirty="0"/>
              <a:t> </a:t>
            </a:r>
            <a:r>
              <a:rPr lang="fi-FI" sz="1600" dirty="0" err="1"/>
              <a:t>layer</a:t>
            </a:r>
            <a:r>
              <a:rPr lang="fi-FI" sz="1600" dirty="0"/>
              <a:t> </a:t>
            </a:r>
          </a:p>
          <a:p>
            <a:pPr lvl="1"/>
            <a:r>
              <a:rPr lang="fi-FI" sz="1600" dirty="0"/>
              <a:t>Energy and </a:t>
            </a:r>
            <a:r>
              <a:rPr lang="fi-FI" sz="1600" dirty="0" err="1"/>
              <a:t>water</a:t>
            </a:r>
            <a:r>
              <a:rPr lang="fi-FI" sz="1600" dirty="0"/>
              <a:t> </a:t>
            </a:r>
            <a:r>
              <a:rPr lang="fi-FI" sz="1600" dirty="0" err="1"/>
              <a:t>balance</a:t>
            </a:r>
            <a:r>
              <a:rPr lang="fi-FI" sz="1600" dirty="0"/>
              <a:t> </a:t>
            </a:r>
          </a:p>
          <a:p>
            <a:pPr lvl="1"/>
            <a:r>
              <a:rPr lang="fi-FI" sz="1600" dirty="0" err="1"/>
              <a:t>Photosynthesis</a:t>
            </a:r>
            <a:r>
              <a:rPr lang="fi-FI" sz="1600" dirty="0"/>
              <a:t>, </a:t>
            </a:r>
            <a:r>
              <a:rPr lang="fi-FI" sz="1600" dirty="0" err="1"/>
              <a:t>respiration</a:t>
            </a:r>
            <a:r>
              <a:rPr lang="fi-FI" sz="1600" dirty="0"/>
              <a:t>, </a:t>
            </a:r>
            <a:r>
              <a:rPr lang="fi-FI" sz="1600" dirty="0" err="1"/>
              <a:t>growth</a:t>
            </a:r>
            <a:endParaRPr lang="fi-FI" sz="1600" dirty="0"/>
          </a:p>
          <a:p>
            <a:r>
              <a:rPr lang="fi-FI" sz="1600" dirty="0" err="1"/>
              <a:t>Put</a:t>
            </a:r>
            <a:r>
              <a:rPr lang="fi-FI" sz="1600" dirty="0"/>
              <a:t> </a:t>
            </a:r>
            <a:r>
              <a:rPr lang="fi-FI" sz="1600" dirty="0" err="1"/>
              <a:t>mosses</a:t>
            </a:r>
            <a:r>
              <a:rPr lang="fi-FI" sz="1600" dirty="0"/>
              <a:t> into a </a:t>
            </a:r>
            <a:r>
              <a:rPr lang="fi-FI" sz="1600" dirty="0" err="1"/>
              <a:t>climate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endParaRPr lang="fi-FI" sz="1600" dirty="0"/>
          </a:p>
          <a:p>
            <a:pPr lvl="1"/>
            <a:r>
              <a:rPr lang="fi-FI" sz="1600" dirty="0" err="1"/>
              <a:t>Orchidee</a:t>
            </a:r>
            <a:r>
              <a:rPr lang="fi-FI" sz="1600" dirty="0"/>
              <a:t>?</a:t>
            </a:r>
          </a:p>
          <a:p>
            <a:pPr lvl="1"/>
            <a:r>
              <a:rPr lang="fi-FI" sz="1600" dirty="0" err="1"/>
              <a:t>Regional</a:t>
            </a:r>
            <a:r>
              <a:rPr lang="fi-FI" sz="1600" dirty="0"/>
              <a:t> </a:t>
            </a:r>
            <a:r>
              <a:rPr lang="fi-FI" sz="1600" dirty="0" err="1"/>
              <a:t>climate</a:t>
            </a:r>
            <a:r>
              <a:rPr lang="fi-FI" sz="1600" dirty="0"/>
              <a:t> </a:t>
            </a:r>
            <a:r>
              <a:rPr lang="fi-FI" sz="1600" dirty="0" err="1"/>
              <a:t>impacts</a:t>
            </a:r>
            <a:endParaRPr lang="fi-FI" sz="1600" dirty="0"/>
          </a:p>
          <a:p>
            <a:pPr marL="0" indent="0">
              <a:buNone/>
            </a:pPr>
            <a:endParaRPr lang="fi-FI" sz="1600" dirty="0"/>
          </a:p>
          <a:p>
            <a:endParaRPr lang="en-US" altLang="fi-FI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234AF-1E75-43A7-9FC1-B8785A8C02C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2BE6B59A-451C-C347-B930-5FD182207064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AD6121C-A4FF-0C43-801B-206F1DB8B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4" y="1807197"/>
            <a:ext cx="3882589" cy="273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986C8-6C1F-DE41-85D7-2A3FACC7A8B2}"/>
              </a:ext>
            </a:extLst>
          </p:cNvPr>
          <p:cNvSpPr txBox="1"/>
          <p:nvPr/>
        </p:nvSpPr>
        <p:spPr>
          <a:xfrm>
            <a:off x="647700" y="4391887"/>
            <a:ext cx="3199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CLIMOSS (2016-2021, </a:t>
            </a:r>
            <a:r>
              <a:rPr lang="fi-FI" sz="1400" dirty="0" err="1"/>
              <a:t>Acad</a:t>
            </a:r>
            <a:r>
              <a:rPr lang="fi-FI" sz="1400" dirty="0"/>
              <a:t>. Finland)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>
                <a:latin typeface="Arial" charset="0"/>
                <a:ea typeface="ＭＳ Ｐゴシック" pitchFamily="34" charset="-128"/>
                <a:cs typeface="Arial" charset="0"/>
              </a:rPr>
              <a:t>APES – Atmosphere-Plant Exchange Simulator</a:t>
            </a:r>
          </a:p>
        </p:txBody>
      </p:sp>
      <p:sp>
        <p:nvSpPr>
          <p:cNvPr id="21507" name="Content Placeholder 9"/>
          <p:cNvSpPr>
            <a:spLocks noGrp="1"/>
          </p:cNvSpPr>
          <p:nvPr>
            <p:ph idx="1"/>
          </p:nvPr>
        </p:nvSpPr>
        <p:spPr>
          <a:xfrm>
            <a:off x="2932387" y="1704975"/>
            <a:ext cx="5332138" cy="4418013"/>
          </a:xfrm>
        </p:spPr>
        <p:txBody>
          <a:bodyPr/>
          <a:lstStyle/>
          <a:p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Backbone of CLIMOSS project</a:t>
            </a:r>
          </a:p>
          <a:p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1-dimensional multi-layer and multi-species soil-vegetation-atmosphere model w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ith separate bryophyte layer </a:t>
            </a:r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fi-FI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Launiainen</a:t>
            </a:r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et al., 2015)</a:t>
            </a:r>
          </a:p>
          <a:p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Bryophyte layer is being improved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Hydration status affect optical properties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Bimodal water retention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 (micro and macro pore system)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Coupled hydraulic properties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lang="en-US" dirty="0"/>
          </a:p>
          <a:p>
            <a:r>
              <a:rPr lang="en-US" altLang="fi-FI" dirty="0">
                <a:latin typeface="Arial" charset="0"/>
                <a:ea typeface="ＭＳ Ｐゴシック" pitchFamily="34" charset="-128"/>
                <a:cs typeface="Arial" charset="0"/>
              </a:rPr>
              <a:t>Carbon exchange Farquhar –type carbon exchange will be added in near future</a:t>
            </a:r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234AF-1E75-43A7-9FC1-B8785A8C02C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2BE6B59A-451C-C347-B930-5FD182207064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11F69-3DFA-4746-BF95-A1AC72FF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4" y="1227354"/>
            <a:ext cx="1870257" cy="49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0136-E909-0546-8108-1C743452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and hydraulic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0BBE-266E-144A-A506-E8B23A33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93" y="1704975"/>
            <a:ext cx="4512332" cy="44180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Gravimetric and volumetric water contents are fixed:</a:t>
            </a:r>
          </a:p>
          <a:p>
            <a:r>
              <a:rPr lang="en-US" dirty="0"/>
              <a:t>Field capacity (-0.01 m) divides micro and macro pore systems</a:t>
            </a:r>
          </a:p>
          <a:p>
            <a:r>
              <a:rPr lang="en-US" dirty="0"/>
              <a:t>Air dry moss (-1000 m) is fixed with residual water content</a:t>
            </a:r>
          </a:p>
          <a:p>
            <a:pPr marL="0" indent="0">
              <a:buNone/>
            </a:pPr>
            <a:r>
              <a:rPr lang="en-US" dirty="0"/>
              <a:t>Optical properties:</a:t>
            </a:r>
          </a:p>
          <a:p>
            <a:r>
              <a:rPr lang="en-US" dirty="0"/>
              <a:t>Reflected photosynthetic active radiation (PAR) and near infrared radiation (NIR) depends on hydration status of a bryophyte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64EAD-F2B2-EC4A-BFE9-319FD53AC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1FA0A-2A66-4B45-955D-6279729496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4.4.2018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16DC3-18E6-0142-8A52-B8812138B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F2C3C-C25D-AB4F-A734-C2A29FB8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" y="1523835"/>
            <a:ext cx="3592649" cy="239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7A05E-37FD-704D-91AA-432EB6CB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2" y="3930431"/>
            <a:ext cx="3592649" cy="23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33E9-B3CA-2540-843B-4F49475C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stage of testing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D744-74D0-1340-AE55-72B4CF16C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Measurements from Scots Pine forest stand (</a:t>
            </a:r>
            <a:r>
              <a:rPr lang="en-US" altLang="fi-FI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Hyytiälä</a:t>
            </a:r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SMEAR II station) located in Southern Finland (61.52º N, 24.17º E) </a:t>
            </a:r>
          </a:p>
          <a:p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 period was from May 2005 to September 2005</a:t>
            </a:r>
          </a:p>
          <a:p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bryophyte characteristic traits (moss layer thickness, bulk density, and roughness height) were changed one at the time</a:t>
            </a:r>
          </a:p>
          <a:p>
            <a:r>
              <a:rPr lang="en-US" altLang="fi-FI" i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Hyloconium</a:t>
            </a:r>
            <a:r>
              <a:rPr lang="en-US" altLang="fi-FI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fi-FI" i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splendens</a:t>
            </a:r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was chosen to be a typical bryophyte</a:t>
            </a:r>
          </a:p>
          <a:p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Varying light and hydraulic conditions</a:t>
            </a:r>
          </a:p>
          <a:p>
            <a:pPr lvl="1"/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1-sided leaf area index of canopy (from 0.0 to 6.0 m</a:t>
            </a:r>
            <a:r>
              <a:rPr lang="en-US" altLang="fi-FI" baseline="30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m</a:t>
            </a:r>
            <a:r>
              <a:rPr lang="en-US" altLang="fi-FI" baseline="30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-2</a:t>
            </a:r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altLang="fi-FI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ground water level (from 0.0 to -4.0 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4E3F-0667-CB45-834F-6324AF75A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FD488-6A6F-7846-840A-D5978DA21F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4.4.2018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378A8-5AF2-1145-BB01-8808FFB07B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5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41EA-C423-DC43-B0DD-3BE1CBDEC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ACD45-B161-DC4F-8702-174FE5F92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44CB8-5728-7742-B193-F438A532A6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4.4.2018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BFFA-0ECC-5542-896F-8C85F6013F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36427-3BD4-8A40-A30D-E83B1684D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2" r="10892"/>
          <a:stretch/>
        </p:blipFill>
        <p:spPr>
          <a:xfrm>
            <a:off x="3" y="821854"/>
            <a:ext cx="2951004" cy="6036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2C8B2-202D-594D-97D8-60E7A7949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0" r="11708"/>
          <a:stretch/>
        </p:blipFill>
        <p:spPr>
          <a:xfrm>
            <a:off x="3121567" y="842874"/>
            <a:ext cx="2914002" cy="6036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5ADFF-B3BF-8348-9B7F-DA6557F12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1" r="12188"/>
          <a:stretch/>
        </p:blipFill>
        <p:spPr>
          <a:xfrm>
            <a:off x="6190582" y="842874"/>
            <a:ext cx="2895500" cy="6036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018D4-A2BB-B049-A3C5-B6D71F12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431800"/>
            <a:ext cx="7543800" cy="1038225"/>
          </a:xfrm>
        </p:spPr>
        <p:txBody>
          <a:bodyPr/>
          <a:lstStyle/>
          <a:p>
            <a:r>
              <a:rPr lang="en-US" dirty="0"/>
              <a:t>Bryophyte bulk density (kg m</a:t>
            </a:r>
            <a:r>
              <a:rPr lang="en-US" baseline="30000" dirty="0"/>
              <a:t>-3</a:t>
            </a:r>
            <a:r>
              <a:rPr lang="en-US" dirty="0"/>
              <a:t>), layer thickness (m), and roughness length (m)  VS. </a:t>
            </a:r>
            <a:br>
              <a:rPr lang="en-US" dirty="0"/>
            </a:br>
            <a:r>
              <a:rPr lang="en-US" dirty="0"/>
              <a:t>Bryophyte layer temperature (ºC)</a:t>
            </a:r>
          </a:p>
        </p:txBody>
      </p:sp>
    </p:spTree>
    <p:extLst>
      <p:ext uri="{BB962C8B-B14F-4D97-AF65-F5344CB8AC3E}">
        <p14:creationId xmlns:p14="http://schemas.microsoft.com/office/powerpoint/2010/main" val="54333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FED59-E1F5-8C48-BC7A-7968B4A57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B2B39-9CCF-AB46-B3EA-904A58065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E445-7C1E-4947-87E9-2EE1E3F18C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4.4.2018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F2856-37B3-424C-B222-F8A8475B4D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A8B64-FCA9-E845-AA64-54C55D749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8" r="11467"/>
          <a:stretch/>
        </p:blipFill>
        <p:spPr>
          <a:xfrm>
            <a:off x="-10508" y="977462"/>
            <a:ext cx="2874930" cy="5880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228C2-0DB6-124A-B100-6368D77C3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7" r="9703"/>
          <a:stretch/>
        </p:blipFill>
        <p:spPr>
          <a:xfrm>
            <a:off x="3090047" y="977462"/>
            <a:ext cx="2949940" cy="5880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EFB22-7202-4947-A70A-2039E37AF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78" r="10356"/>
          <a:stretch/>
        </p:blipFill>
        <p:spPr>
          <a:xfrm>
            <a:off x="6190584" y="977463"/>
            <a:ext cx="2883943" cy="5880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69651-D177-7B4F-8A6D-802C16C1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Bryophyte bulk density (kg m</a:t>
            </a:r>
            <a:r>
              <a:rPr lang="en-US" baseline="30000" dirty="0"/>
              <a:t>-3</a:t>
            </a:r>
            <a:r>
              <a:rPr lang="en-US" dirty="0"/>
              <a:t>), layer thickness (m), and roughness length (m)  VS. </a:t>
            </a:r>
            <a:br>
              <a:rPr lang="en-US" dirty="0"/>
            </a:br>
            <a:r>
              <a:rPr lang="en-US" dirty="0"/>
              <a:t>Bryophyte layer volumetric water content (m</a:t>
            </a:r>
            <a:r>
              <a:rPr lang="en-US" baseline="30000" dirty="0"/>
              <a:t>3 </a:t>
            </a:r>
            <a:r>
              <a:rPr lang="en-US" dirty="0"/>
              <a:t>m</a:t>
            </a:r>
            <a:r>
              <a:rPr lang="en-US" baseline="30000" dirty="0"/>
              <a:t>-3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593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äivämäärän paikkamerkki 2"/>
          <p:cNvSpPr>
            <a:spLocks noGrp="1"/>
          </p:cNvSpPr>
          <p:nvPr>
            <p:ph type="dt" sz="quarter" idx="4294967295"/>
          </p:nvPr>
        </p:nvSpPr>
        <p:spPr>
          <a:xfrm>
            <a:off x="4572000" y="6419850"/>
            <a:ext cx="1128713" cy="273050"/>
          </a:xfrm>
        </p:spPr>
        <p:txBody>
          <a:bodyPr/>
          <a:lstStyle/>
          <a:p>
            <a:pPr>
              <a:defRPr/>
            </a:pPr>
            <a:fld id="{E25F1A6A-883A-D54A-BF09-A52E5AF7E512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4294967295"/>
          </p:nvPr>
        </p:nvSpPr>
        <p:spPr>
          <a:xfrm>
            <a:off x="1343025" y="6419850"/>
            <a:ext cx="3119438" cy="27305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4294967295"/>
          </p:nvPr>
        </p:nvSpPr>
        <p:spPr>
          <a:xfrm>
            <a:off x="823913" y="6419850"/>
            <a:ext cx="449262" cy="273050"/>
          </a:xfrm>
        </p:spPr>
        <p:txBody>
          <a:bodyPr/>
          <a:lstStyle/>
          <a:p>
            <a:pPr>
              <a:defRPr/>
            </a:pPr>
            <a:fld id="{F24063CE-6134-4076-8126-77B05686FC41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E19EB1-7B49-4481-8AD4-D5340651A105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55DACE11-3EEE-9241-A1DF-F2B920867C27}" type="datetime1">
              <a:rPr lang="fi-FI"/>
              <a:pPr>
                <a:defRPr/>
              </a:pPr>
              <a:t>4.4.2018</a:t>
            </a:fld>
            <a:endParaRPr lang="en-US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Teppo Tutkija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limoss_aalto" id="{0296EE4F-2C87-F541-B428-9AEDDAFA6E46}" vid="{43F80E69-4D3F-F147-BCAD-805CFED4A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Luke_PP_EN_pieni</Template>
  <TotalTime>0</TotalTime>
  <Words>364</Words>
  <Application>Microsoft Macintosh PowerPoint</Application>
  <PresentationFormat>On-screen Show (4:3)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Wingdings</vt:lpstr>
      <vt:lpstr>Luke_PP_EN_pieni</vt:lpstr>
      <vt:lpstr>Climate impacts of bryophytes: from functional traits to global models</vt:lpstr>
      <vt:lpstr>Climate impacts of bryophytes: from functional traits to global models</vt:lpstr>
      <vt:lpstr>APES – Atmosphere-Plant Exchange Simulator</vt:lpstr>
      <vt:lpstr>Optical and hydraulic properties</vt:lpstr>
      <vt:lpstr>The first stage of testing model performance</vt:lpstr>
      <vt:lpstr>Bryophyte bulk density (kg m-3), layer thickness (m), and roughness length (m)  VS.  Bryophyte layer temperature (ºC)</vt:lpstr>
      <vt:lpstr>Bryophyte bulk density (kg m-3), layer thickness (m), and roughness length (m)  VS.  Bryophyte layer volumetric water content (m3 m-3)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impacts of bryophytes: from functional traits to global models</dc:title>
  <dc:creator>Microsoft Office User</dc:creator>
  <cp:lastModifiedBy>Microsoft Office User</cp:lastModifiedBy>
  <cp:revision>1</cp:revision>
  <dcterms:created xsi:type="dcterms:W3CDTF">2018-04-04T06:39:11Z</dcterms:created>
  <dcterms:modified xsi:type="dcterms:W3CDTF">2018-04-04T06:39:35Z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1466038253</vt:i4>
  </property>
  <property fmtid="{D5CDD505-2E9C-101B-9397-08002B2CF9AE}" pid="3" name="_NewReviewCycle">
    <vt:lpwstr/>
  </property>
  <property fmtid="{D5CDD505-2E9C-101B-9397-08002B2CF9AE}" pid="4" name="_EmailSubject">
    <vt:lpwstr>pohja?</vt:lpwstr>
  </property>
  <property fmtid="{D5CDD505-2E9C-101B-9397-08002B2CF9AE}" pid="5" name="_AuthorEmail">
    <vt:lpwstr>kersti.haahti@luke.fi</vt:lpwstr>
  </property>
  <property fmtid="{D5CDD505-2E9C-101B-9397-08002B2CF9AE}" pid="6" name="_AuthorEmailDisplayName">
    <vt:lpwstr>Haahti Kersti (Luke)</vt:lpwstr>
  </property>
</Properties>
</file>